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Poppins Black"/>
      <p:bold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Poppins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Black-boldItalic.fntdata"/><Relationship Id="rId43" Type="http://schemas.openxmlformats.org/officeDocument/2006/relationships/font" Target="fonts/PoppinsBlack-bold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regular.fntdata"/><Relationship Id="rId34" Type="http://schemas.openxmlformats.org/officeDocument/2006/relationships/slide" Target="slides/slide29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3" Type="http://schemas.openxmlformats.org/officeDocument/2006/relationships/font" Target="fonts/PoppinsExtraBold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Poppins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7000a787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7000a787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6cffb54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6cffb54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6cffb542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6cffb542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cffb5420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cffb5420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7000a787f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7000a787f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000a787f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000a787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000a787f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7000a787f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6cffb542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6cffb542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8c3cfd23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8c3cfd23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8c3cfd2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8c3cfd2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8c3cfd23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8c3cfd23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7000a787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7000a787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8c3cfd2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8c3cfd2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8c3cfd232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8c3cfd23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7000a787f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7000a787f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8c3cfd2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8c3cfd2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00a787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00a787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Manipulação de Arquivos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2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Lendo Arquivo Linha por Linha (Loop)</a:t>
            </a:r>
            <a:endParaRPr/>
          </a:p>
        </p:txBody>
      </p:sp>
      <p:sp>
        <p:nvSpPr>
          <p:cNvPr id="854" name="Google Shape;854;p42"/>
          <p:cNvSpPr txBox="1"/>
          <p:nvPr/>
        </p:nvSpPr>
        <p:spPr>
          <a:xfrm>
            <a:off x="1134675" y="2376075"/>
            <a:ext cx="38646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strip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1054575" y="1328225"/>
            <a:ext cx="4191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strip()</a:t>
            </a:r>
            <a:r>
              <a:rPr b="1" lang="en" sz="1800"/>
              <a:t> remove quebras de linha e espaços extras.</a:t>
            </a:r>
            <a:endParaRPr b="1" sz="1800"/>
          </a:p>
        </p:txBody>
      </p:sp>
      <p:pic>
        <p:nvPicPr>
          <p:cNvPr id="856" name="Google Shape;8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050" y="1167850"/>
            <a:ext cx="2997000" cy="29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3"/>
          <p:cNvSpPr txBox="1"/>
          <p:nvPr/>
        </p:nvSpPr>
        <p:spPr>
          <a:xfrm>
            <a:off x="1822125" y="176825"/>
            <a:ext cx="543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Manipulando Diretórios (os)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 txBox="1"/>
          <p:nvPr/>
        </p:nvSpPr>
        <p:spPr>
          <a:xfrm>
            <a:off x="1067925" y="2035725"/>
            <a:ext cx="3000000" cy="1434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"pasta"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listdir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"arquivo.txt"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rmdir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"pasta"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3" name="Google Shape;8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74" y="1087813"/>
            <a:ext cx="3739350" cy="33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/>
        </p:nvSpPr>
        <p:spPr>
          <a:xfrm>
            <a:off x="1228100" y="176825"/>
            <a:ext cx="6474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Copiar, Mover e Deletar Arquivos (shutil)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9" name="Google Shape;869;p44"/>
          <p:cNvSpPr txBox="1"/>
          <p:nvPr/>
        </p:nvSpPr>
        <p:spPr>
          <a:xfrm>
            <a:off x="387125" y="1828800"/>
            <a:ext cx="4518600" cy="1228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shutil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shutil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copy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"backup.txt"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shutil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move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"nova_pasta/a.txt"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shutil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rmtree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"pasta"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70" name="Google Shape;8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50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5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Tratamento de Erros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6" name="Google Shape;876;p45"/>
          <p:cNvSpPr txBox="1"/>
          <p:nvPr/>
        </p:nvSpPr>
        <p:spPr>
          <a:xfrm>
            <a:off x="307025" y="1782075"/>
            <a:ext cx="4064700" cy="1461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"teste.txt"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FileNotFoundError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"Arquivo não encontrado!"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77" name="Google Shape;8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875" y="1230711"/>
            <a:ext cx="2849250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6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Trabalhando com Arquivos CSV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460525" y="1975625"/>
            <a:ext cx="3570900" cy="1468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"dados.csv"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leitor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csv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leitor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4" name="Google Shape;884;p46"/>
          <p:cNvPicPr preferRelativeResize="0"/>
          <p:nvPr/>
        </p:nvPicPr>
        <p:blipFill rotWithShape="1">
          <a:blip r:embed="rId3">
            <a:alphaModFix/>
          </a:blip>
          <a:srcRect b="0" l="0" r="18910" t="0"/>
          <a:stretch/>
        </p:blipFill>
        <p:spPr>
          <a:xfrm>
            <a:off x="4654150" y="1101100"/>
            <a:ext cx="4182851" cy="27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7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Trabalhando com Arquivos JSON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0" name="Google Shape;890;p47"/>
          <p:cNvSpPr txBox="1"/>
          <p:nvPr/>
        </p:nvSpPr>
        <p:spPr>
          <a:xfrm>
            <a:off x="413825" y="1735350"/>
            <a:ext cx="3363900" cy="1074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"dados.json"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91" name="Google Shape;8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525" y="987875"/>
            <a:ext cx="4954676" cy="316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8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Salvando JSON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7" name="Google Shape;8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0" y="987875"/>
            <a:ext cx="4436700" cy="28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8"/>
          <p:cNvSpPr txBox="1"/>
          <p:nvPr/>
        </p:nvSpPr>
        <p:spPr>
          <a:xfrm>
            <a:off x="153500" y="1751850"/>
            <a:ext cx="4198200" cy="1558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"idade"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"dados.json"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json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dump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indent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9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Arquivos Binários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4" name="Google Shape;904;p49"/>
          <p:cNvSpPr txBox="1"/>
          <p:nvPr/>
        </p:nvSpPr>
        <p:spPr>
          <a:xfrm>
            <a:off x="433850" y="2609950"/>
            <a:ext cx="42183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"foto.jpg"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"rb"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05" name="Google Shape;9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800" y="834150"/>
            <a:ext cx="2050125" cy="20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500" y="632100"/>
            <a:ext cx="1678225" cy="1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475" y="2404300"/>
            <a:ext cx="1619601" cy="16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49"/>
          <p:cNvSpPr txBox="1"/>
          <p:nvPr/>
        </p:nvSpPr>
        <p:spPr>
          <a:xfrm>
            <a:off x="333725" y="1388275"/>
            <a:ext cx="39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Exemplo: imagens, PDFs, vídeos.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0"/>
          <p:cNvSpPr txBox="1"/>
          <p:nvPr>
            <p:ph idx="2" type="subTitle"/>
          </p:nvPr>
        </p:nvSpPr>
        <p:spPr>
          <a:xfrm>
            <a:off x="413800" y="1770050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✅ Sempre usar </a:t>
            </a:r>
            <a:r>
              <a:rPr b="1" lang="en" sz="2100">
                <a:solidFill>
                  <a:srgbClr val="178038"/>
                </a:solidFill>
                <a:latin typeface="Roboto Mono"/>
                <a:ea typeface="Roboto Mono"/>
                <a:cs typeface="Roboto Mono"/>
                <a:sym typeface="Roboto Mono"/>
              </a:rPr>
              <a:t>with open()</a:t>
            </a:r>
            <a:endParaRPr b="1" sz="2100">
              <a:solidFill>
                <a:srgbClr val="17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✅ Usar </a:t>
            </a:r>
            <a:r>
              <a:rPr b="1" lang="en" sz="2100">
                <a:solidFill>
                  <a:srgbClr val="178038"/>
                </a:solidFill>
                <a:latin typeface="Roboto Mono"/>
                <a:ea typeface="Roboto Mono"/>
                <a:cs typeface="Roboto Mono"/>
                <a:sym typeface="Roboto Mono"/>
              </a:rPr>
              <a:t>try/except</a:t>
            </a: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 quando necessário (Não assumir que arquivo existe)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4" name="Google Shape;914;p50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Boas Práticas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5" name="Google Shape;9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750" y="798425"/>
            <a:ext cx="3287250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CONCLUSÃO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21" name="Google Shape;921;p51"/>
          <p:cNvSpPr txBox="1"/>
          <p:nvPr/>
        </p:nvSpPr>
        <p:spPr>
          <a:xfrm>
            <a:off x="360425" y="1127975"/>
            <a:ext cx="53196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Manipular arquivos é essencial para:</a:t>
            </a: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2100"/>
              <a:t>Automação</a:t>
            </a:r>
            <a:br>
              <a:rPr b="1" lang="en" sz="2100"/>
            </a:b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2100"/>
              <a:t>Processamento de dados</a:t>
            </a:r>
            <a:br>
              <a:rPr b="1" lang="en" sz="2100"/>
            </a:b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2100"/>
              <a:t>Scripts profissionais</a:t>
            </a:r>
            <a:br>
              <a:rPr b="1" lang="en" sz="2100"/>
            </a:b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2100"/>
              <a:t>Aplicações reais</a:t>
            </a:r>
            <a:endParaRPr b="1" sz="2100"/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pic>
        <p:nvPicPr>
          <p:cNvPr id="922" name="Google Shape;9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4" y="1635224"/>
            <a:ext cx="3626300" cy="20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Objetivos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407125" y="1552775"/>
            <a:ext cx="457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Entender como abrir arquivos em Python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e escrever arquivos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Manipular diretórios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o comando </a:t>
            </a:r>
            <a: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open()</a:t>
            </a:r>
            <a:br>
              <a:rPr b="1"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Tratar erros comuns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Fazer operações úteis em arquivos (copiar, mover, deletar)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5044750" y="1481550"/>
            <a:ext cx="3860077" cy="18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2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3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arquivo e escrever seu nome dentro dele.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um arquivo e imprimir todo o conteúdo.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o arquivo linha por linha usando um loop.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3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35" name="Google Shape;9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4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Escrever uma lista de 5 frutas em um arquivo (uma por linha).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esse arquivo e montar uma lista Python a partir dele.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arquivo de log e registrar 3 mensagens com horário. (</a:t>
            </a:r>
            <a:r>
              <a:rPr b="1" lang="en" sz="17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datetime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4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42" name="Google Shape;9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5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programa que conta quantas linhas um arquivo tem.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arquivo e sobrescrevê-lo com texto novo.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programa que procura uma palavra dentro de um arquivo.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49" name="Google Shape;9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6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Apagar um arquivo usando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os.remove()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uma pasta usando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os.mkdir()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Listar todos os arquivos da pasta atual.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56" name="Google Shape;9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7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5 arquivos numerados automaticamente: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arq1.txt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até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arq5.txt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Copiar um arquivo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shutil.copy()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Mover um arquivo para outra pasta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63" name="Google Shape;9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8"/>
          <p:cNvSpPr txBox="1"/>
          <p:nvPr>
            <p:ph idx="2" type="subTitle"/>
          </p:nvPr>
        </p:nvSpPr>
        <p:spPr>
          <a:xfrm>
            <a:off x="287025" y="1115550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programa que salva um dicionário em JSON.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um JSON e imprimir os valores.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JSON com informações pessoais.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70" name="Google Shape;9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"/>
          <p:cNvSpPr txBox="1"/>
          <p:nvPr>
            <p:ph idx="2" type="subTitle"/>
          </p:nvPr>
        </p:nvSpPr>
        <p:spPr>
          <a:xfrm>
            <a:off x="307025" y="374700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programa que salva um dicionário em JSON.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Escrever um programa que une o conteúdo de dois arquivos em um terceiro.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Ler um JSON e imprimir os valores.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 JSON com informações pessoais.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77" name="Google Shape;9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0"/>
          <p:cNvSpPr txBox="1"/>
          <p:nvPr>
            <p:ph idx="2" type="subTitle"/>
          </p:nvPr>
        </p:nvSpPr>
        <p:spPr>
          <a:xfrm>
            <a:off x="187225" y="766738"/>
            <a:ext cx="5072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um arquivo de log com várias linhas: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script que: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 quantos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INFO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WARNING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existem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Salve o resultado em um arquivo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relatorio.txt</a:t>
            </a:r>
            <a:b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o relatório também na tela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0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1 -  Leitor de Logs Inteligente</a:t>
            </a:r>
            <a:endParaRPr/>
          </a:p>
        </p:txBody>
      </p:sp>
      <p:pic>
        <p:nvPicPr>
          <p:cNvPr id="984" name="Google Shape;9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0"/>
          <p:cNvSpPr txBox="1"/>
          <p:nvPr/>
        </p:nvSpPr>
        <p:spPr>
          <a:xfrm>
            <a:off x="680800" y="1575175"/>
            <a:ext cx="3738900" cy="83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[INFO] Usuário logou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[ERROR] Falha no servidor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[WARNING] Espaço em disco baixo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1"/>
          <p:cNvSpPr txBox="1"/>
          <p:nvPr>
            <p:ph idx="2" type="subTitle"/>
          </p:nvPr>
        </p:nvSpPr>
        <p:spPr>
          <a:xfrm>
            <a:off x="213925" y="1100450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chamada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boletim()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receba nome e três notas de um aluno e retorne um dicionário com: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média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situação (Aprovado ou Reprovado)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1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2 -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Sistema de Notas</a:t>
            </a:r>
            <a:endParaRPr/>
          </a:p>
        </p:txBody>
      </p:sp>
      <p:pic>
        <p:nvPicPr>
          <p:cNvPr id="992" name="Google Shape;9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400450" y="1092225"/>
            <a:ext cx="46656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Automatizações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Processamento de dados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Leitura de logs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Criação de relatórios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 que armazenam informações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1148000" y="176825"/>
            <a:ext cx="63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Manipular arquivos</a:t>
            </a:r>
            <a:endParaRPr/>
          </a:p>
        </p:txBody>
      </p:sp>
      <p:pic>
        <p:nvPicPr>
          <p:cNvPr id="798" name="Google Shape;7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425" y="1234575"/>
            <a:ext cx="3877899" cy="20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/>
          <p:nvPr>
            <p:ph idx="2" type="subTitle"/>
          </p:nvPr>
        </p:nvSpPr>
        <p:spPr>
          <a:xfrm>
            <a:off x="193500" y="851950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Modos comuns: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"r"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leitura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"w"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escrita (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sobrescrever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adicionar ao final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"rb"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"wb"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modo binário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1294850" y="183500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Abrindo Arquivos</a:t>
            </a:r>
            <a:endParaRPr/>
          </a:p>
        </p:txBody>
      </p:sp>
      <p:pic>
        <p:nvPicPr>
          <p:cNvPr id="805" name="Google Shape;8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50" y="1185550"/>
            <a:ext cx="3287250" cy="32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6"/>
          <p:cNvSpPr txBox="1"/>
          <p:nvPr/>
        </p:nvSpPr>
        <p:spPr>
          <a:xfrm>
            <a:off x="2235925" y="3724350"/>
            <a:ext cx="30000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conteudo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7"/>
          <p:cNvSpPr txBox="1"/>
          <p:nvPr>
            <p:ph idx="2" type="subTitle"/>
          </p:nvPr>
        </p:nvSpPr>
        <p:spPr>
          <a:xfrm>
            <a:off x="507275" y="14393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você esquecer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close()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pode causar: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travado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Perda de dados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Erros em outros programas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Consumo de recursos no sistema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1308200" y="176825"/>
            <a:ext cx="648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Problema de Usar open() e close()</a:t>
            </a:r>
            <a:endParaRPr>
              <a:solidFill>
                <a:srgbClr val="106040"/>
              </a:solidFill>
            </a:endParaRPr>
          </a:p>
        </p:txBody>
      </p:sp>
      <p:pic>
        <p:nvPicPr>
          <p:cNvPr id="813" name="Google Shape;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50" y="1185550"/>
            <a:ext cx="3287250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/>
          <p:nvPr>
            <p:ph idx="2" type="subTitle"/>
          </p:nvPr>
        </p:nvSpPr>
        <p:spPr>
          <a:xfrm>
            <a:off x="287050" y="136101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Fecha automaticamente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Evita erros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Código mais limpo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1121300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Usando "with open()" (Recomendado)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473900" y="3464625"/>
            <a:ext cx="4458600" cy="687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texto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1" name="Google Shape;8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600" y="1014863"/>
            <a:ext cx="2877975" cy="2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Lendo Arquivos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447175" y="761825"/>
            <a:ext cx="4892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400"/>
              <a:buChar char="●"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read()</a:t>
            </a:r>
            <a:endParaRPr b="1"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Lê tudo:</a:t>
            </a:r>
            <a:endParaRPr b="1"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828" name="Google Shape;8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75" y="1063925"/>
            <a:ext cx="2090025" cy="20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9"/>
          <p:cNvSpPr txBox="1"/>
          <p:nvPr/>
        </p:nvSpPr>
        <p:spPr>
          <a:xfrm>
            <a:off x="2082400" y="1373225"/>
            <a:ext cx="2676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texto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0" name="Google Shape;830;p39"/>
          <p:cNvSpPr txBox="1"/>
          <p:nvPr/>
        </p:nvSpPr>
        <p:spPr>
          <a:xfrm>
            <a:off x="447175" y="1873550"/>
            <a:ext cx="3000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readline()</a:t>
            </a:r>
            <a:endParaRPr b="1"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     </a:t>
            </a:r>
            <a:r>
              <a:rPr b="1" lang="en" sz="1900"/>
              <a:t>Lê linha a linha:</a:t>
            </a:r>
            <a:endParaRPr b="1" sz="1900"/>
          </a:p>
        </p:txBody>
      </p:sp>
      <p:sp>
        <p:nvSpPr>
          <p:cNvPr id="831" name="Google Shape;831;p39"/>
          <p:cNvSpPr txBox="1"/>
          <p:nvPr/>
        </p:nvSpPr>
        <p:spPr>
          <a:xfrm>
            <a:off x="3023525" y="2438225"/>
            <a:ext cx="30000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readline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2" name="Google Shape;832;p39"/>
          <p:cNvSpPr txBox="1"/>
          <p:nvPr/>
        </p:nvSpPr>
        <p:spPr>
          <a:xfrm>
            <a:off x="459402" y="3153925"/>
            <a:ext cx="42327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readlines()</a:t>
            </a:r>
            <a:endParaRPr b="1"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     </a:t>
            </a:r>
            <a:r>
              <a:rPr b="1" lang="en" sz="1900"/>
              <a:t>Lê todas as linha como lista:</a:t>
            </a:r>
            <a:endParaRPr b="1" sz="1900"/>
          </a:p>
        </p:txBody>
      </p:sp>
      <p:sp>
        <p:nvSpPr>
          <p:cNvPr id="833" name="Google Shape;833;p39"/>
          <p:cNvSpPr txBox="1"/>
          <p:nvPr/>
        </p:nvSpPr>
        <p:spPr>
          <a:xfrm>
            <a:off x="4278325" y="3731025"/>
            <a:ext cx="33039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linhas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readlines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0"/>
          <p:cNvSpPr txBox="1"/>
          <p:nvPr/>
        </p:nvSpPr>
        <p:spPr>
          <a:xfrm>
            <a:off x="2222600" y="176825"/>
            <a:ext cx="52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Escrevendo Arquivos</a:t>
            </a:r>
            <a:endParaRPr/>
          </a:p>
        </p:txBody>
      </p:sp>
      <p:sp>
        <p:nvSpPr>
          <p:cNvPr id="839" name="Google Shape;839;p40"/>
          <p:cNvSpPr txBox="1"/>
          <p:nvPr/>
        </p:nvSpPr>
        <p:spPr>
          <a:xfrm>
            <a:off x="73375" y="1340975"/>
            <a:ext cx="58002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Sobrescrever: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Adicionar sem apagar:</a:t>
            </a:r>
            <a:endParaRPr b="1" sz="19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840" name="Google Shape;840;p40"/>
          <p:cNvSpPr txBox="1"/>
          <p:nvPr/>
        </p:nvSpPr>
        <p:spPr>
          <a:xfrm>
            <a:off x="2489550" y="1286600"/>
            <a:ext cx="40314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"saida.txt"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"Primeira linha\n"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1" name="Google Shape;841;p40"/>
          <p:cNvSpPr txBox="1"/>
          <p:nvPr/>
        </p:nvSpPr>
        <p:spPr>
          <a:xfrm>
            <a:off x="3362300" y="2329375"/>
            <a:ext cx="38529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"saida.txt"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"Outra linha\n"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Trabalhando com Listas e Arquivos</a:t>
            </a:r>
            <a:endParaRPr/>
          </a:p>
        </p:txBody>
      </p:sp>
      <p:sp>
        <p:nvSpPr>
          <p:cNvPr id="847" name="Google Shape;847;p41"/>
          <p:cNvSpPr txBox="1"/>
          <p:nvPr/>
        </p:nvSpPr>
        <p:spPr>
          <a:xfrm>
            <a:off x="814275" y="1663475"/>
            <a:ext cx="4146300" cy="1299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"Rafael"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"João"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"nomes.txt"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"\n"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8" name="Google Shape;8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25" y="1089938"/>
            <a:ext cx="2963626" cy="29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